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94" r:id="rId3"/>
    <p:sldId id="257" r:id="rId4"/>
    <p:sldId id="258" r:id="rId5"/>
    <p:sldId id="259" r:id="rId6"/>
    <p:sldId id="297" r:id="rId7"/>
    <p:sldId id="296" r:id="rId8"/>
    <p:sldId id="298" r:id="rId9"/>
    <p:sldId id="299" r:id="rId10"/>
    <p:sldId id="260" r:id="rId11"/>
    <p:sldId id="300" r:id="rId12"/>
    <p:sldId id="309" r:id="rId13"/>
    <p:sldId id="302" r:id="rId14"/>
    <p:sldId id="303" r:id="rId15"/>
    <p:sldId id="263" r:id="rId16"/>
    <p:sldId id="261" r:id="rId17"/>
    <p:sldId id="262" r:id="rId18"/>
    <p:sldId id="304" r:id="rId19"/>
    <p:sldId id="305" r:id="rId20"/>
    <p:sldId id="306" r:id="rId21"/>
    <p:sldId id="310" r:id="rId22"/>
    <p:sldId id="308" r:id="rId23"/>
    <p:sldId id="307" r:id="rId24"/>
    <p:sldId id="292" r:id="rId25"/>
  </p:sldIdLst>
  <p:sldSz cx="9144000" cy="6858000" type="screen4x3"/>
  <p:notesSz cx="6858000" cy="9144000"/>
  <p:defaultTextStyle>
    <a:lvl1pPr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1pPr>
    <a:lvl2pPr indent="4572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2pPr>
    <a:lvl3pPr indent="9144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3pPr>
    <a:lvl4pPr indent="13716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4pPr>
    <a:lvl5pPr indent="18288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5pPr>
    <a:lvl6pPr indent="22860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6pPr>
    <a:lvl7pPr indent="27432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7pPr>
    <a:lvl8pPr indent="32004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8pPr>
    <a:lvl9pPr indent="3657600">
      <a:defRPr sz="2000" b="1">
        <a:solidFill>
          <a:srgbClr val="663300"/>
        </a:solidFill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ahoma"/>
          <a:ea typeface="Tahoma"/>
          <a:cs typeface="Tahoma"/>
        </a:font>
        <a:srgbClr val="6633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E0CA"/>
          </a:solidFill>
        </a:fill>
      </a:tcStyle>
    </a:wholeTbl>
    <a:band2H>
      <a:tcTxStyle/>
      <a:tcStyle>
        <a:tcBdr/>
        <a:fill>
          <a:solidFill>
            <a:srgbClr val="FEF0E6"/>
          </a:solidFill>
        </a:fill>
      </a:tcStyle>
    </a:band2H>
    <a:firstCo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A500"/>
          </a:solidFill>
        </a:fill>
      </a:tcStyle>
    </a:firstCol>
    <a:la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A500"/>
          </a:solidFill>
        </a:fill>
      </a:tcStyle>
    </a:lastRow>
    <a:fir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8A50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ahoma"/>
          <a:ea typeface="Tahoma"/>
          <a:cs typeface="Tahoma"/>
        </a:font>
        <a:srgbClr val="6633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CE6E2"/>
          </a:solidFill>
        </a:fill>
      </a:tcStyle>
    </a:wholeTbl>
    <a:band2H>
      <a:tcTxStyle/>
      <a:tcStyle>
        <a:tcBdr/>
        <a:fill>
          <a:solidFill>
            <a:srgbClr val="F5F3F1"/>
          </a:solidFill>
        </a:fill>
      </a:tcStyle>
    </a:band2H>
    <a:firstCo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B8AA"/>
          </a:solidFill>
        </a:fill>
      </a:tcStyle>
    </a:firstCol>
    <a:la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B8AA"/>
          </a:solidFill>
        </a:fill>
      </a:tcStyle>
    </a:lastRow>
    <a:fir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B8AA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ahoma"/>
          <a:ea typeface="Tahoma"/>
          <a:cs typeface="Tahoma"/>
        </a:font>
        <a:srgbClr val="6633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4CA"/>
          </a:solidFill>
        </a:fill>
      </a:tcStyle>
    </a:wholeTbl>
    <a:band2H>
      <a:tcTxStyle/>
      <a:tcStyle>
        <a:tcBdr/>
        <a:fill>
          <a:solidFill>
            <a:srgbClr val="EBEBE6"/>
          </a:solidFill>
        </a:fill>
      </a:tcStyle>
    </a:band2H>
    <a:firstCo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7300"/>
          </a:solidFill>
        </a:fill>
      </a:tcStyle>
    </a:firstCol>
    <a:la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7300"/>
          </a:solidFill>
        </a:fill>
      </a:tcStyle>
    </a:lastRow>
    <a:fir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37300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ahoma"/>
          <a:ea typeface="Tahoma"/>
          <a:cs typeface="Tahoma"/>
        </a:font>
        <a:srgbClr val="6633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7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8A500"/>
          </a:solidFill>
        </a:fill>
      </a:tcStyle>
    </a:firstCol>
    <a:lastRow>
      <a:tcTxStyle b="on" i="on">
        <a:font>
          <a:latin typeface="Tahoma"/>
          <a:ea typeface="Tahoma"/>
          <a:cs typeface="Tahoma"/>
        </a:font>
        <a:srgbClr val="6633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63300"/>
              </a:solidFill>
              <a:prstDash val="solid"/>
              <a:bevel/>
            </a:ln>
          </a:top>
          <a:bottom>
            <a:ln w="25400" cap="flat">
              <a:solidFill>
                <a:srgbClr val="6633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63300"/>
              </a:solidFill>
              <a:prstDash val="solid"/>
              <a:bevel/>
            </a:ln>
          </a:top>
          <a:bottom>
            <a:ln w="25400" cap="flat">
              <a:solidFill>
                <a:srgbClr val="6633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8A50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ahoma"/>
          <a:ea typeface="Tahoma"/>
          <a:cs typeface="Tahoma"/>
        </a:font>
        <a:srgbClr val="6633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CCA"/>
          </a:solidFill>
        </a:fill>
      </a:tcStyle>
    </a:wholeTbl>
    <a:band2H>
      <a:tcTxStyle/>
      <a:tcStyle>
        <a:tcBdr/>
        <a:fill>
          <a:solidFill>
            <a:srgbClr val="EAE7E6"/>
          </a:solidFill>
        </a:fill>
      </a:tcStyle>
    </a:band2H>
    <a:firstCo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3300"/>
          </a:solidFill>
        </a:fill>
      </a:tcStyle>
    </a:firstCol>
    <a:la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3300"/>
          </a:solidFill>
        </a:fill>
      </a:tcStyle>
    </a:lastRow>
    <a:fir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33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6740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package" Target="../embeddings/_____Microsoft_Office_Excel1.xlsx"/><Relationship Id="rId2" Type="http://schemas.openxmlformats.org/officeDocument/2006/relationships/image" Target="../media/image29.png"/><Relationship Id="rId1" Type="http://schemas.openxmlformats.org/officeDocument/2006/relationships/image" Target="../media/image28.tiff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2.xlsx"/><Relationship Id="rId2" Type="http://schemas.openxmlformats.org/officeDocument/2006/relationships/image" Target="../media/image29.png"/><Relationship Id="rId1" Type="http://schemas.openxmlformats.org/officeDocument/2006/relationships/image" Target="../media/image28.tiff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package" Target="../embeddings/_____Microsoft_Office_Excel3.xlsx"/><Relationship Id="rId2" Type="http://schemas.openxmlformats.org/officeDocument/2006/relationships/image" Target="../media/image29.png"/><Relationship Id="rId1" Type="http://schemas.openxmlformats.org/officeDocument/2006/relationships/image" Target="../media/image28.tiff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/>
          <a:lstStyle/>
          <a:p>
            <a:pPr lvl="0"/>
            <a:endParaRPr lang="ru-RU"/>
          </a:p>
        </c:rich>
      </c:tx>
      <c:layout/>
      <c:overlay val="1"/>
    </c:title>
    <c:autoTitleDeleted val="1"/>
    <c:view3D>
      <c:rotX val="58"/>
      <c:hPercent val="51"/>
      <c:depthPercent val="100"/>
      <c:perspective val="30"/>
    </c:view3D>
    <c:plotArea>
      <c:layout>
        <c:manualLayout>
          <c:layoutTarget val="inner"/>
          <c:xMode val="edge"/>
          <c:yMode val="edge"/>
          <c:x val="0.50041599999999908"/>
          <c:y val="0.32222400000000045"/>
          <c:w val="0.48383400000000032"/>
          <c:h val="0.66214400000000107"/>
        </c:manualLayout>
      </c:layout>
      <c:pie3DChart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9525" cap="flat">
              <a:noFill/>
              <a:prstDash val="solid"/>
              <a:bevel/>
            </a:ln>
            <a:effectLst/>
          </c:spPr>
          <c:dPt>
            <c:idx val="1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2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3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4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5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Lbls>
            <c:numFmt formatCode="#,##0.00" sourceLinked="0"/>
            <c:txPr>
              <a:bodyPr/>
              <a:lstStyle/>
              <a:p>
                <a:pPr lvl="0">
                  <a:defRPr sz="1800" b="1" i="0" u="none" strike="noStrike">
                    <a:solidFill>
                      <a:srgbClr val="000000"/>
                    </a:solidFill>
                    <a:effectLst/>
                    <a:latin typeface="Tahoma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Sheet1!$B$1:$G$1</c:f>
              <c:strCache>
                <c:ptCount val="6"/>
                <c:pt idx="0">
                  <c:v>Интоксикации</c:v>
                </c:pt>
                <c:pt idx="1">
                  <c:v>Вибрационная болезнь</c:v>
                </c:pt>
                <c:pt idx="2">
                  <c:v>Болезни костномышечной системы</c:v>
                </c:pt>
                <c:pt idx="3">
                  <c:v>Болезни органов дыхания</c:v>
                </c:pt>
                <c:pt idx="4">
                  <c:v>Кохлеарный неврит</c:v>
                </c:pt>
                <c:pt idx="5">
                  <c:v>Бруцеллез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6.1</c:v>
                </c:pt>
                <c:pt idx="1">
                  <c:v>26</c:v>
                </c:pt>
                <c:pt idx="2">
                  <c:v>21</c:v>
                </c:pt>
                <c:pt idx="3">
                  <c:v>30.1</c:v>
                </c:pt>
                <c:pt idx="4">
                  <c:v>12</c:v>
                </c:pt>
                <c:pt idx="5">
                  <c:v>5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6.4887142602612583E-3"/>
          <c:y val="6.9348322782673957E-2"/>
          <c:w val="0.777084"/>
          <c:h val="0.2865000000000003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800" b="1" i="0" u="none" strike="noStrike">
              <a:solidFill>
                <a:srgbClr val="3A7E27"/>
              </a:solidFill>
              <a:effectLst/>
              <a:latin typeface="Tahoma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externalData r:id="rId7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/>
          <a:lstStyle/>
          <a:p>
            <a:pPr lvl="0"/>
            <a:endParaRPr lang="ru-RU"/>
          </a:p>
        </c:rich>
      </c:tx>
      <c:layout/>
      <c:overlay val="1"/>
    </c:title>
    <c:autoTitleDeleted val="1"/>
    <c:view3D>
      <c:rotX val="59"/>
      <c:hPercent val="55"/>
      <c:depthPercent val="100"/>
      <c:perspective val="30"/>
    </c:view3D>
    <c:plotArea>
      <c:layout>
        <c:manualLayout>
          <c:layoutTarget val="inner"/>
          <c:xMode val="edge"/>
          <c:yMode val="edge"/>
          <c:x val="0.21223229670372948"/>
          <c:y val="0.23673746131392642"/>
          <c:w val="0.59852399999999906"/>
          <c:h val="0.75968600000000064"/>
        </c:manualLayout>
      </c:layout>
      <c:pie3DChart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9525" cap="flat">
              <a:noFill/>
              <a:prstDash val="solid"/>
              <a:bevel/>
            </a:ln>
            <a:effectLst/>
          </c:spPr>
          <c:dPt>
            <c:idx val="1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Lbls>
            <c:numFmt formatCode="#,##0%" sourceLinked="0"/>
            <c:txPr>
              <a:bodyPr/>
              <a:lstStyle/>
              <a:p>
                <a:pPr lvl="0">
                  <a:defRPr sz="1800" b="0" i="0" u="none" strike="noStrike">
                    <a:solidFill>
                      <a:srgbClr val="000000"/>
                    </a:solidFill>
                    <a:effectLst/>
                    <a:latin typeface="Tahoma"/>
                  </a:defRPr>
                </a:pPr>
                <a:endParaRPr lang="ru-RU"/>
              </a:p>
            </c:txPr>
            <c:dLblPos val="ctr"/>
            <c:showPercent val="1"/>
          </c:dLbls>
          <c:cat>
            <c:strRef>
              <c:f>Sheet1!$B$1:$C$1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38</c:v>
                </c:pt>
                <c:pt idx="1">
                  <c:v>62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2.528375625696098E-3"/>
          <c:w val="1"/>
          <c:h val="9.900420000000002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2900" b="1" i="0" u="none" strike="noStrike">
              <a:solidFill>
                <a:srgbClr val="046206"/>
              </a:solidFill>
              <a:effectLst/>
              <a:latin typeface="Tahoma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externalData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58"/>
      <c:hPercent val="51"/>
      <c:depthPercent val="100"/>
      <c:perspective val="30"/>
    </c:view3D>
    <c:plotArea>
      <c:layout/>
      <c:pie3DChart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9525" cap="flat">
              <a:noFill/>
              <a:prstDash val="solid"/>
              <a:bevel/>
            </a:ln>
            <a:effectLst/>
          </c:spPr>
          <c:explosion val="4"/>
          <c:dPt>
            <c:idx val="1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2"/>
            <c:spPr>
              <a:blipFill rotWithShape="1">
                <a:blip xmlns:r="http://schemas.openxmlformats.org/officeDocument/2006/relationships" r:embed="rId3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3"/>
            <c:spPr>
              <a:blipFill rotWithShape="1">
                <a:blip xmlns:r="http://schemas.openxmlformats.org/officeDocument/2006/relationships" r:embed="rId4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4"/>
            <c:spPr>
              <a:blipFill rotWithShape="1">
                <a:blip xmlns:r="http://schemas.openxmlformats.org/officeDocument/2006/relationships" r:embed="rId5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Pt>
            <c:idx val="5"/>
            <c:spPr>
              <a:blipFill rotWithShape="1">
                <a:blip xmlns:r="http://schemas.openxmlformats.org/officeDocument/2006/relationships" r:embed="rId6"/>
                <a:srcRect/>
                <a:tile tx="0" ty="0" sx="100000" sy="100000" flip="none" algn="tl"/>
              </a:blipFill>
              <a:ln w="9525" cap="flat">
                <a:noFill/>
                <a:prstDash val="solid"/>
                <a:beve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97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2,5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0,</a:t>
                    </a:r>
                    <a:r>
                      <a:rPr lang="en-US" smtClean="0"/>
                      <a:t>5</a:t>
                    </a:r>
                    <a:r>
                      <a:rPr lang="en-US"/>
                      <a:t>%</a:t>
                    </a:r>
                  </a:p>
                </c:rich>
              </c:tx>
              <c:showPercent val="1"/>
            </c:dLbl>
            <c:dLbl>
              <c:idx val="3"/>
              <c:layout>
                <c:manualLayout>
                  <c:x val="1.4892300190361875E-2"/>
                  <c:y val="-4.135653623032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4"/>
              <c:layout>
                <c:manualLayout>
                  <c:x val="-0.1414177739851275"/>
                  <c:y val="-4.1356536230323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97</a:t>
                    </a:r>
                    <a:r>
                      <a:rPr lang="en-US" dirty="0" smtClean="0"/>
                      <a:t>0</a:t>
                    </a:r>
                    <a:r>
                      <a:rPr lang="en-US" dirty="0"/>
                      <a:t>%</a:t>
                    </a:r>
                  </a:p>
                </c:rich>
              </c:tx>
              <c:showPercent val="1"/>
            </c:dLbl>
            <c:dLbl>
              <c:idx val="5"/>
              <c:layout>
                <c:manualLayout>
                  <c:x val="0.12356501842665454"/>
                  <c:y val="-4.29133516577183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showPercent val="1"/>
          </c:dLbls>
          <c:cat>
            <c:strRef>
              <c:f>Sheet1!$B$1:$G$1</c:f>
              <c:strCache>
                <c:ptCount val="3"/>
                <c:pt idx="0">
                  <c:v>Улучшение</c:v>
                </c:pt>
                <c:pt idx="1">
                  <c:v>Ухудшения</c:v>
                </c:pt>
                <c:pt idx="2">
                  <c:v>Остальное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80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</c:ser>
        <c:dLbls>
          <c:showPercent val="1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t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/>
    </c:legend>
    <c:plotVisOnly val="1"/>
    <c:dispBlanksAs val="zero"/>
  </c:chart>
  <c:spPr>
    <a:noFill/>
    <a:ln>
      <a:noFill/>
    </a:ln>
    <a:effectLst/>
  </c:spPr>
  <c:externalData r:id="rId7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6C648B5-C1A3-43B6-8263-48D7E0734B4F}" type="slidenum">
              <a:rPr lang="ru-RU" sz="1200" b="0"/>
              <a:pPr algn="r"/>
              <a:t>2</a:t>
            </a:fld>
            <a:endParaRPr lang="ru-RU" sz="1200" b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0"/>
          <p:cNvGrpSpPr/>
          <p:nvPr/>
        </p:nvGrpSpPr>
        <p:grpSpPr>
          <a:xfrm>
            <a:off x="3802062" y="1789113"/>
            <a:ext cx="5348517" cy="5056188"/>
            <a:chOff x="0" y="0"/>
            <a:chExt cx="5348515" cy="5056187"/>
          </a:xfrm>
        </p:grpSpPr>
        <p:sp>
          <p:nvSpPr>
            <p:cNvPr id="6" name="Shape 6"/>
            <p:cNvSpPr/>
            <p:nvPr/>
          </p:nvSpPr>
          <p:spPr>
            <a:xfrm>
              <a:off x="2914649" y="377824"/>
              <a:ext cx="312738" cy="161925"/>
            </a:xfrm>
            <a:prstGeom prst="rect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x="3024187" y="92074"/>
              <a:ext cx="74613" cy="7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3992880" y="651327"/>
              <a:ext cx="948690" cy="3156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2" y="0"/>
                  </a:moveTo>
                  <a:lnTo>
                    <a:pt x="21600" y="19"/>
                  </a:lnTo>
                  <a:lnTo>
                    <a:pt x="208" y="21600"/>
                  </a:lnTo>
                  <a:lnTo>
                    <a:pt x="0" y="215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3932237" y="3779837"/>
              <a:ext cx="104776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91" y="21600"/>
                  </a:moveTo>
                  <a:lnTo>
                    <a:pt x="13745" y="17550"/>
                  </a:lnTo>
                  <a:lnTo>
                    <a:pt x="19636" y="13500"/>
                  </a:lnTo>
                  <a:lnTo>
                    <a:pt x="21600" y="8100"/>
                  </a:lnTo>
                  <a:lnTo>
                    <a:pt x="19636" y="2700"/>
                  </a:lnTo>
                  <a:lnTo>
                    <a:pt x="11782" y="0"/>
                  </a:lnTo>
                  <a:lnTo>
                    <a:pt x="3927" y="2700"/>
                  </a:lnTo>
                  <a:lnTo>
                    <a:pt x="0" y="8100"/>
                  </a:lnTo>
                  <a:lnTo>
                    <a:pt x="0" y="13500"/>
                  </a:lnTo>
                  <a:lnTo>
                    <a:pt x="5891" y="21600"/>
                  </a:lnTo>
                  <a:close/>
                  <a:moveTo>
                    <a:pt x="13745" y="4050"/>
                  </a:moveTo>
                  <a:lnTo>
                    <a:pt x="17673" y="5400"/>
                  </a:lnTo>
                  <a:lnTo>
                    <a:pt x="19636" y="8100"/>
                  </a:lnTo>
                  <a:lnTo>
                    <a:pt x="19636" y="10800"/>
                  </a:lnTo>
                  <a:lnTo>
                    <a:pt x="11782" y="16200"/>
                  </a:lnTo>
                  <a:lnTo>
                    <a:pt x="7855" y="17550"/>
                  </a:lnTo>
                  <a:lnTo>
                    <a:pt x="3927" y="10800"/>
                  </a:lnTo>
                  <a:lnTo>
                    <a:pt x="5891" y="5400"/>
                  </a:lnTo>
                  <a:lnTo>
                    <a:pt x="9818" y="4050"/>
                  </a:lnTo>
                  <a:lnTo>
                    <a:pt x="13745" y="40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4867824" y="648137"/>
              <a:ext cx="94152" cy="317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16" y="0"/>
                  </a:moveTo>
                  <a:lnTo>
                    <a:pt x="21600" y="2"/>
                  </a:lnTo>
                  <a:lnTo>
                    <a:pt x="2184" y="21600"/>
                  </a:lnTo>
                  <a:lnTo>
                    <a:pt x="0" y="215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4967059" y="649435"/>
              <a:ext cx="381457" cy="135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1"/>
                  </a:moveTo>
                  <a:lnTo>
                    <a:pt x="520" y="0"/>
                  </a:lnTo>
                  <a:lnTo>
                    <a:pt x="21600" y="21559"/>
                  </a:lnTo>
                  <a:lnTo>
                    <a:pt x="2108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1141628" y="1180200"/>
              <a:ext cx="1060019" cy="305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2"/>
                  </a:moveTo>
                  <a:lnTo>
                    <a:pt x="184" y="0"/>
                  </a:lnTo>
                  <a:lnTo>
                    <a:pt x="21600" y="21578"/>
                  </a:lnTo>
                  <a:lnTo>
                    <a:pt x="21416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0771" y="1187811"/>
              <a:ext cx="1080508" cy="319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0" y="0"/>
                  </a:moveTo>
                  <a:lnTo>
                    <a:pt x="21600" y="21"/>
                  </a:lnTo>
                  <a:lnTo>
                    <a:pt x="180" y="21600"/>
                  </a:lnTo>
                  <a:lnTo>
                    <a:pt x="0" y="215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905625" y="1183309"/>
              <a:ext cx="233451" cy="3018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21" y="0"/>
                  </a:moveTo>
                  <a:lnTo>
                    <a:pt x="21600" y="5"/>
                  </a:lnTo>
                  <a:lnTo>
                    <a:pt x="879" y="21600"/>
                  </a:lnTo>
                  <a:lnTo>
                    <a:pt x="0" y="215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2560637" y="3006724"/>
              <a:ext cx="989013" cy="24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" y="2492"/>
                  </a:moveTo>
                  <a:lnTo>
                    <a:pt x="5617" y="4985"/>
                  </a:lnTo>
                  <a:lnTo>
                    <a:pt x="8702" y="4985"/>
                  </a:lnTo>
                  <a:lnTo>
                    <a:pt x="12274" y="4154"/>
                  </a:lnTo>
                  <a:lnTo>
                    <a:pt x="16399" y="2492"/>
                  </a:lnTo>
                  <a:lnTo>
                    <a:pt x="21184" y="0"/>
                  </a:lnTo>
                  <a:lnTo>
                    <a:pt x="21600" y="15785"/>
                  </a:lnTo>
                  <a:lnTo>
                    <a:pt x="17231" y="19108"/>
                  </a:lnTo>
                  <a:lnTo>
                    <a:pt x="14354" y="20769"/>
                  </a:lnTo>
                  <a:lnTo>
                    <a:pt x="11025" y="21600"/>
                  </a:lnTo>
                  <a:lnTo>
                    <a:pt x="7454" y="21600"/>
                  </a:lnTo>
                  <a:lnTo>
                    <a:pt x="3744" y="20769"/>
                  </a:lnTo>
                  <a:lnTo>
                    <a:pt x="0" y="18277"/>
                  </a:lnTo>
                  <a:lnTo>
                    <a:pt x="208" y="249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3759199" y="3911599"/>
              <a:ext cx="1581151" cy="20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01" y="1029"/>
                  </a:moveTo>
                  <a:lnTo>
                    <a:pt x="8723" y="1029"/>
                  </a:lnTo>
                  <a:lnTo>
                    <a:pt x="7287" y="0"/>
                  </a:lnTo>
                  <a:lnTo>
                    <a:pt x="4829" y="0"/>
                  </a:lnTo>
                  <a:lnTo>
                    <a:pt x="3915" y="1029"/>
                  </a:lnTo>
                  <a:lnTo>
                    <a:pt x="1175" y="1029"/>
                  </a:lnTo>
                  <a:lnTo>
                    <a:pt x="522" y="2057"/>
                  </a:lnTo>
                  <a:lnTo>
                    <a:pt x="131" y="3086"/>
                  </a:lnTo>
                  <a:lnTo>
                    <a:pt x="0" y="4114"/>
                  </a:lnTo>
                  <a:lnTo>
                    <a:pt x="261" y="7200"/>
                  </a:lnTo>
                  <a:lnTo>
                    <a:pt x="392" y="8229"/>
                  </a:lnTo>
                  <a:lnTo>
                    <a:pt x="653" y="9257"/>
                  </a:lnTo>
                  <a:lnTo>
                    <a:pt x="1305" y="10286"/>
                  </a:lnTo>
                  <a:lnTo>
                    <a:pt x="1958" y="12343"/>
                  </a:lnTo>
                  <a:lnTo>
                    <a:pt x="3132" y="14400"/>
                  </a:lnTo>
                  <a:lnTo>
                    <a:pt x="4568" y="15429"/>
                  </a:lnTo>
                  <a:lnTo>
                    <a:pt x="6373" y="17486"/>
                  </a:lnTo>
                  <a:lnTo>
                    <a:pt x="8462" y="18514"/>
                  </a:lnTo>
                  <a:lnTo>
                    <a:pt x="10941" y="20571"/>
                  </a:lnTo>
                  <a:lnTo>
                    <a:pt x="13530" y="20571"/>
                  </a:lnTo>
                  <a:lnTo>
                    <a:pt x="16401" y="21600"/>
                  </a:lnTo>
                  <a:lnTo>
                    <a:pt x="21600" y="21600"/>
                  </a:lnTo>
                  <a:lnTo>
                    <a:pt x="21600" y="2057"/>
                  </a:lnTo>
                  <a:lnTo>
                    <a:pt x="19120" y="2057"/>
                  </a:lnTo>
                  <a:lnTo>
                    <a:pt x="16401" y="102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3797300" y="3997324"/>
              <a:ext cx="1543051" cy="388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535" y="4761"/>
                  </a:lnTo>
                  <a:lnTo>
                    <a:pt x="1471" y="8464"/>
                  </a:lnTo>
                  <a:lnTo>
                    <a:pt x="2675" y="12078"/>
                  </a:lnTo>
                  <a:lnTo>
                    <a:pt x="4414" y="15252"/>
                  </a:lnTo>
                  <a:lnTo>
                    <a:pt x="6531" y="17897"/>
                  </a:lnTo>
                  <a:lnTo>
                    <a:pt x="9206" y="20013"/>
                  </a:lnTo>
                  <a:lnTo>
                    <a:pt x="10677" y="20542"/>
                  </a:lnTo>
                  <a:lnTo>
                    <a:pt x="12394" y="21071"/>
                  </a:lnTo>
                  <a:lnTo>
                    <a:pt x="14133" y="21600"/>
                  </a:lnTo>
                  <a:lnTo>
                    <a:pt x="19059" y="21600"/>
                  </a:lnTo>
                  <a:lnTo>
                    <a:pt x="21600" y="21071"/>
                  </a:lnTo>
                  <a:lnTo>
                    <a:pt x="21600" y="5290"/>
                  </a:lnTo>
                  <a:lnTo>
                    <a:pt x="15604" y="5290"/>
                  </a:lnTo>
                  <a:lnTo>
                    <a:pt x="11212" y="4761"/>
                  </a:lnTo>
                  <a:lnTo>
                    <a:pt x="7066" y="3703"/>
                  </a:lnTo>
                  <a:lnTo>
                    <a:pt x="3344" y="2116"/>
                  </a:lnTo>
                  <a:lnTo>
                    <a:pt x="1605" y="105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>
              <a:off x="3825875" y="3911599"/>
              <a:ext cx="1514476" cy="14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99" y="0"/>
                  </a:moveTo>
                  <a:lnTo>
                    <a:pt x="3679" y="0"/>
                  </a:lnTo>
                  <a:lnTo>
                    <a:pt x="2862" y="1440"/>
                  </a:lnTo>
                  <a:lnTo>
                    <a:pt x="2180" y="1440"/>
                  </a:lnTo>
                  <a:lnTo>
                    <a:pt x="1226" y="2880"/>
                  </a:lnTo>
                  <a:lnTo>
                    <a:pt x="681" y="2880"/>
                  </a:lnTo>
                  <a:lnTo>
                    <a:pt x="273" y="4320"/>
                  </a:lnTo>
                  <a:lnTo>
                    <a:pt x="136" y="4320"/>
                  </a:lnTo>
                  <a:lnTo>
                    <a:pt x="0" y="5760"/>
                  </a:lnTo>
                  <a:lnTo>
                    <a:pt x="136" y="7200"/>
                  </a:lnTo>
                  <a:lnTo>
                    <a:pt x="545" y="8640"/>
                  </a:lnTo>
                  <a:lnTo>
                    <a:pt x="1226" y="10080"/>
                  </a:lnTo>
                  <a:lnTo>
                    <a:pt x="2317" y="12960"/>
                  </a:lnTo>
                  <a:lnTo>
                    <a:pt x="3816" y="14400"/>
                  </a:lnTo>
                  <a:lnTo>
                    <a:pt x="5701" y="15840"/>
                  </a:lnTo>
                  <a:lnTo>
                    <a:pt x="7745" y="18720"/>
                  </a:lnTo>
                  <a:lnTo>
                    <a:pt x="10198" y="20160"/>
                  </a:lnTo>
                  <a:lnTo>
                    <a:pt x="12901" y="20160"/>
                  </a:lnTo>
                  <a:lnTo>
                    <a:pt x="15763" y="21600"/>
                  </a:lnTo>
                  <a:lnTo>
                    <a:pt x="21600" y="21600"/>
                  </a:lnTo>
                  <a:lnTo>
                    <a:pt x="21600" y="1440"/>
                  </a:lnTo>
                  <a:lnTo>
                    <a:pt x="17534" y="1440"/>
                  </a:lnTo>
                  <a:lnTo>
                    <a:pt x="1589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582E"/>
                </a:gs>
                <a:gs pos="100000">
                  <a:srgbClr val="6633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>
              <a:off x="1055687" y="657224"/>
              <a:ext cx="161926" cy="24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672"/>
                  </a:lnTo>
                  <a:lnTo>
                    <a:pt x="6353" y="10034"/>
                  </a:lnTo>
                  <a:lnTo>
                    <a:pt x="6353" y="21600"/>
                  </a:lnTo>
                  <a:lnTo>
                    <a:pt x="15247" y="21600"/>
                  </a:lnTo>
                  <a:lnTo>
                    <a:pt x="15247" y="9197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055687" y="893762"/>
              <a:ext cx="142876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20" y="21600"/>
                  </a:moveTo>
                  <a:lnTo>
                    <a:pt x="17280" y="16200"/>
                  </a:lnTo>
                  <a:lnTo>
                    <a:pt x="21600" y="8100"/>
                  </a:lnTo>
                  <a:lnTo>
                    <a:pt x="20160" y="5400"/>
                  </a:lnTo>
                  <a:lnTo>
                    <a:pt x="15840" y="1350"/>
                  </a:lnTo>
                  <a:lnTo>
                    <a:pt x="10080" y="0"/>
                  </a:lnTo>
                  <a:lnTo>
                    <a:pt x="5760" y="0"/>
                  </a:lnTo>
                  <a:lnTo>
                    <a:pt x="2880" y="2700"/>
                  </a:lnTo>
                  <a:lnTo>
                    <a:pt x="0" y="8100"/>
                  </a:lnTo>
                  <a:lnTo>
                    <a:pt x="2880" y="14850"/>
                  </a:lnTo>
                  <a:lnTo>
                    <a:pt x="7200" y="18900"/>
                  </a:lnTo>
                  <a:lnTo>
                    <a:pt x="11520" y="21600"/>
                  </a:lnTo>
                  <a:close/>
                  <a:moveTo>
                    <a:pt x="11520" y="2700"/>
                  </a:moveTo>
                  <a:lnTo>
                    <a:pt x="15840" y="4050"/>
                  </a:lnTo>
                  <a:lnTo>
                    <a:pt x="17280" y="5400"/>
                  </a:lnTo>
                  <a:lnTo>
                    <a:pt x="17280" y="10800"/>
                  </a:lnTo>
                  <a:lnTo>
                    <a:pt x="12960" y="14850"/>
                  </a:lnTo>
                  <a:lnTo>
                    <a:pt x="11520" y="17550"/>
                  </a:lnTo>
                  <a:lnTo>
                    <a:pt x="7200" y="14850"/>
                  </a:lnTo>
                  <a:lnTo>
                    <a:pt x="4320" y="6750"/>
                  </a:lnTo>
                  <a:lnTo>
                    <a:pt x="7200" y="2700"/>
                  </a:lnTo>
                  <a:lnTo>
                    <a:pt x="11520" y="27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1055687" y="1017587"/>
              <a:ext cx="142876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000"/>
                  </a:moveTo>
                  <a:lnTo>
                    <a:pt x="2880" y="20400"/>
                  </a:lnTo>
                  <a:lnTo>
                    <a:pt x="5760" y="21600"/>
                  </a:lnTo>
                  <a:lnTo>
                    <a:pt x="12960" y="21600"/>
                  </a:lnTo>
                  <a:lnTo>
                    <a:pt x="18720" y="19200"/>
                  </a:lnTo>
                  <a:lnTo>
                    <a:pt x="21600" y="14400"/>
                  </a:lnTo>
                  <a:lnTo>
                    <a:pt x="20160" y="8400"/>
                  </a:lnTo>
                  <a:lnTo>
                    <a:pt x="11520" y="1200"/>
                  </a:lnTo>
                  <a:lnTo>
                    <a:pt x="11520" y="0"/>
                  </a:lnTo>
                  <a:lnTo>
                    <a:pt x="5760" y="4800"/>
                  </a:lnTo>
                  <a:lnTo>
                    <a:pt x="1440" y="9600"/>
                  </a:lnTo>
                  <a:lnTo>
                    <a:pt x="0" y="13200"/>
                  </a:lnTo>
                  <a:lnTo>
                    <a:pt x="0" y="18000"/>
                  </a:lnTo>
                  <a:close/>
                  <a:moveTo>
                    <a:pt x="2880" y="13200"/>
                  </a:moveTo>
                  <a:lnTo>
                    <a:pt x="4320" y="9600"/>
                  </a:lnTo>
                  <a:lnTo>
                    <a:pt x="11520" y="3600"/>
                  </a:lnTo>
                  <a:lnTo>
                    <a:pt x="15840" y="6000"/>
                  </a:lnTo>
                  <a:lnTo>
                    <a:pt x="17280" y="9600"/>
                  </a:lnTo>
                  <a:lnTo>
                    <a:pt x="18720" y="14400"/>
                  </a:lnTo>
                  <a:lnTo>
                    <a:pt x="18720" y="16800"/>
                  </a:lnTo>
                  <a:lnTo>
                    <a:pt x="15840" y="19200"/>
                  </a:lnTo>
                  <a:lnTo>
                    <a:pt x="10080" y="20400"/>
                  </a:lnTo>
                  <a:lnTo>
                    <a:pt x="4320" y="18000"/>
                  </a:lnTo>
                  <a:lnTo>
                    <a:pt x="2880" y="15600"/>
                  </a:lnTo>
                  <a:lnTo>
                    <a:pt x="2880" y="13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4883149" y="123824"/>
              <a:ext cx="161926" cy="247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831"/>
                  </a:lnTo>
                  <a:lnTo>
                    <a:pt x="6353" y="9969"/>
                  </a:lnTo>
                  <a:lnTo>
                    <a:pt x="6353" y="21600"/>
                  </a:lnTo>
                  <a:lnTo>
                    <a:pt x="15247" y="21600"/>
                  </a:lnTo>
                  <a:lnTo>
                    <a:pt x="15247" y="9138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4892674" y="352424"/>
              <a:ext cx="133351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6971" y="17550"/>
                  </a:lnTo>
                  <a:lnTo>
                    <a:pt x="21600" y="12150"/>
                  </a:lnTo>
                  <a:lnTo>
                    <a:pt x="21600" y="6750"/>
                  </a:lnTo>
                  <a:lnTo>
                    <a:pt x="16971" y="1350"/>
                  </a:lnTo>
                  <a:lnTo>
                    <a:pt x="10800" y="0"/>
                  </a:lnTo>
                  <a:lnTo>
                    <a:pt x="6171" y="1350"/>
                  </a:lnTo>
                  <a:lnTo>
                    <a:pt x="3086" y="4050"/>
                  </a:lnTo>
                  <a:lnTo>
                    <a:pt x="0" y="9450"/>
                  </a:lnTo>
                  <a:lnTo>
                    <a:pt x="3086" y="14850"/>
                  </a:lnTo>
                  <a:lnTo>
                    <a:pt x="10800" y="21600"/>
                  </a:lnTo>
                  <a:close/>
                  <a:moveTo>
                    <a:pt x="12343" y="2700"/>
                  </a:moveTo>
                  <a:lnTo>
                    <a:pt x="16971" y="4050"/>
                  </a:lnTo>
                  <a:lnTo>
                    <a:pt x="18514" y="6750"/>
                  </a:lnTo>
                  <a:lnTo>
                    <a:pt x="18514" y="9450"/>
                  </a:lnTo>
                  <a:lnTo>
                    <a:pt x="16971" y="12150"/>
                  </a:lnTo>
                  <a:lnTo>
                    <a:pt x="13886" y="16200"/>
                  </a:lnTo>
                  <a:lnTo>
                    <a:pt x="10800" y="18900"/>
                  </a:lnTo>
                  <a:lnTo>
                    <a:pt x="7714" y="16200"/>
                  </a:lnTo>
                  <a:lnTo>
                    <a:pt x="4629" y="12150"/>
                  </a:lnTo>
                  <a:lnTo>
                    <a:pt x="4629" y="6750"/>
                  </a:lnTo>
                  <a:lnTo>
                    <a:pt x="7714" y="4050"/>
                  </a:lnTo>
                  <a:lnTo>
                    <a:pt x="12343" y="27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4883149" y="485774"/>
              <a:ext cx="142876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" y="18000"/>
                  </a:moveTo>
                  <a:lnTo>
                    <a:pt x="4320" y="20400"/>
                  </a:lnTo>
                  <a:lnTo>
                    <a:pt x="7200" y="21600"/>
                  </a:lnTo>
                  <a:lnTo>
                    <a:pt x="14400" y="21600"/>
                  </a:lnTo>
                  <a:lnTo>
                    <a:pt x="20160" y="19200"/>
                  </a:lnTo>
                  <a:lnTo>
                    <a:pt x="21600" y="16800"/>
                  </a:lnTo>
                  <a:lnTo>
                    <a:pt x="21600" y="13200"/>
                  </a:lnTo>
                  <a:lnTo>
                    <a:pt x="20160" y="7200"/>
                  </a:lnTo>
                  <a:lnTo>
                    <a:pt x="17280" y="3600"/>
                  </a:lnTo>
                  <a:lnTo>
                    <a:pt x="12960" y="0"/>
                  </a:lnTo>
                  <a:lnTo>
                    <a:pt x="11520" y="0"/>
                  </a:lnTo>
                  <a:lnTo>
                    <a:pt x="5760" y="4800"/>
                  </a:lnTo>
                  <a:lnTo>
                    <a:pt x="2880" y="9600"/>
                  </a:lnTo>
                  <a:lnTo>
                    <a:pt x="0" y="13200"/>
                  </a:lnTo>
                  <a:lnTo>
                    <a:pt x="1440" y="18000"/>
                  </a:lnTo>
                  <a:close/>
                  <a:moveTo>
                    <a:pt x="4320" y="13200"/>
                  </a:moveTo>
                  <a:lnTo>
                    <a:pt x="5760" y="9600"/>
                  </a:lnTo>
                  <a:lnTo>
                    <a:pt x="8640" y="6000"/>
                  </a:lnTo>
                  <a:lnTo>
                    <a:pt x="10080" y="3600"/>
                  </a:lnTo>
                  <a:lnTo>
                    <a:pt x="11520" y="2400"/>
                  </a:lnTo>
                  <a:lnTo>
                    <a:pt x="18720" y="8400"/>
                  </a:lnTo>
                  <a:lnTo>
                    <a:pt x="20160" y="13200"/>
                  </a:lnTo>
                  <a:lnTo>
                    <a:pt x="15840" y="18000"/>
                  </a:lnTo>
                  <a:lnTo>
                    <a:pt x="12960" y="19200"/>
                  </a:lnTo>
                  <a:lnTo>
                    <a:pt x="7200" y="19200"/>
                  </a:lnTo>
                  <a:lnTo>
                    <a:pt x="5760" y="16800"/>
                  </a:lnTo>
                  <a:lnTo>
                    <a:pt x="4320" y="15600"/>
                  </a:lnTo>
                  <a:lnTo>
                    <a:pt x="4320" y="13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4816474" y="3806824"/>
              <a:ext cx="104776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18" y="21600"/>
                  </a:moveTo>
                  <a:lnTo>
                    <a:pt x="17673" y="16200"/>
                  </a:lnTo>
                  <a:lnTo>
                    <a:pt x="21600" y="10800"/>
                  </a:lnTo>
                  <a:lnTo>
                    <a:pt x="21600" y="5400"/>
                  </a:lnTo>
                  <a:lnTo>
                    <a:pt x="17673" y="1350"/>
                  </a:lnTo>
                  <a:lnTo>
                    <a:pt x="9818" y="0"/>
                  </a:lnTo>
                  <a:lnTo>
                    <a:pt x="5891" y="0"/>
                  </a:lnTo>
                  <a:lnTo>
                    <a:pt x="1964" y="2700"/>
                  </a:lnTo>
                  <a:lnTo>
                    <a:pt x="0" y="8100"/>
                  </a:lnTo>
                  <a:lnTo>
                    <a:pt x="1964" y="13500"/>
                  </a:lnTo>
                  <a:lnTo>
                    <a:pt x="5891" y="18900"/>
                  </a:lnTo>
                  <a:lnTo>
                    <a:pt x="9818" y="21600"/>
                  </a:lnTo>
                  <a:close/>
                  <a:moveTo>
                    <a:pt x="9818" y="2700"/>
                  </a:moveTo>
                  <a:lnTo>
                    <a:pt x="15709" y="4050"/>
                  </a:lnTo>
                  <a:lnTo>
                    <a:pt x="17673" y="5400"/>
                  </a:lnTo>
                  <a:lnTo>
                    <a:pt x="17673" y="8100"/>
                  </a:lnTo>
                  <a:lnTo>
                    <a:pt x="15709" y="10800"/>
                  </a:lnTo>
                  <a:lnTo>
                    <a:pt x="11782" y="14850"/>
                  </a:lnTo>
                  <a:lnTo>
                    <a:pt x="9818" y="17550"/>
                  </a:lnTo>
                  <a:lnTo>
                    <a:pt x="5891" y="14850"/>
                  </a:lnTo>
                  <a:lnTo>
                    <a:pt x="1964" y="6750"/>
                  </a:lnTo>
                  <a:lnTo>
                    <a:pt x="5891" y="2700"/>
                  </a:lnTo>
                  <a:lnTo>
                    <a:pt x="9818" y="27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989012" y="0"/>
              <a:ext cx="4132264" cy="70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8" y="0"/>
                  </a:moveTo>
                  <a:lnTo>
                    <a:pt x="21600" y="3503"/>
                  </a:lnTo>
                  <a:lnTo>
                    <a:pt x="50" y="21600"/>
                  </a:lnTo>
                  <a:lnTo>
                    <a:pt x="0" y="19265"/>
                  </a:lnTo>
                  <a:lnTo>
                    <a:pt x="10200" y="4670"/>
                  </a:lnTo>
                  <a:lnTo>
                    <a:pt x="11250" y="3795"/>
                  </a:lnTo>
                  <a:lnTo>
                    <a:pt x="2145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582E"/>
                </a:gs>
                <a:gs pos="100000">
                  <a:srgbClr val="6633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857249" y="4200524"/>
              <a:ext cx="133351" cy="150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7" y="21600"/>
                  </a:moveTo>
                  <a:lnTo>
                    <a:pt x="15429" y="17507"/>
                  </a:lnTo>
                  <a:lnTo>
                    <a:pt x="20057" y="12051"/>
                  </a:lnTo>
                  <a:lnTo>
                    <a:pt x="21600" y="9549"/>
                  </a:lnTo>
                  <a:lnTo>
                    <a:pt x="21600" y="6821"/>
                  </a:lnTo>
                  <a:lnTo>
                    <a:pt x="18514" y="1364"/>
                  </a:lnTo>
                  <a:lnTo>
                    <a:pt x="10800" y="0"/>
                  </a:lnTo>
                  <a:lnTo>
                    <a:pt x="7714" y="0"/>
                  </a:lnTo>
                  <a:lnTo>
                    <a:pt x="3086" y="2728"/>
                  </a:lnTo>
                  <a:lnTo>
                    <a:pt x="0" y="5457"/>
                  </a:lnTo>
                  <a:lnTo>
                    <a:pt x="0" y="8185"/>
                  </a:lnTo>
                  <a:lnTo>
                    <a:pt x="1543" y="13415"/>
                  </a:lnTo>
                  <a:lnTo>
                    <a:pt x="6171" y="18872"/>
                  </a:lnTo>
                  <a:lnTo>
                    <a:pt x="9257" y="21600"/>
                  </a:lnTo>
                  <a:close/>
                  <a:moveTo>
                    <a:pt x="12343" y="2728"/>
                  </a:moveTo>
                  <a:lnTo>
                    <a:pt x="16971" y="4093"/>
                  </a:lnTo>
                  <a:lnTo>
                    <a:pt x="18514" y="6821"/>
                  </a:lnTo>
                  <a:lnTo>
                    <a:pt x="18514" y="9549"/>
                  </a:lnTo>
                  <a:lnTo>
                    <a:pt x="16971" y="12051"/>
                  </a:lnTo>
                  <a:lnTo>
                    <a:pt x="10800" y="17507"/>
                  </a:lnTo>
                  <a:lnTo>
                    <a:pt x="9257" y="17507"/>
                  </a:lnTo>
                  <a:lnTo>
                    <a:pt x="6171" y="14779"/>
                  </a:lnTo>
                  <a:lnTo>
                    <a:pt x="4629" y="10914"/>
                  </a:lnTo>
                  <a:lnTo>
                    <a:pt x="4629" y="6821"/>
                  </a:lnTo>
                  <a:lnTo>
                    <a:pt x="7714" y="2728"/>
                  </a:lnTo>
                  <a:lnTo>
                    <a:pt x="12343" y="27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2198687" y="4357687"/>
              <a:ext cx="142876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0" y="19200"/>
                  </a:moveTo>
                  <a:lnTo>
                    <a:pt x="5760" y="21600"/>
                  </a:lnTo>
                  <a:lnTo>
                    <a:pt x="10080" y="21600"/>
                  </a:lnTo>
                  <a:lnTo>
                    <a:pt x="15840" y="20400"/>
                  </a:lnTo>
                  <a:lnTo>
                    <a:pt x="20160" y="15600"/>
                  </a:lnTo>
                  <a:lnTo>
                    <a:pt x="21600" y="13200"/>
                  </a:lnTo>
                  <a:lnTo>
                    <a:pt x="20160" y="9600"/>
                  </a:lnTo>
                  <a:lnTo>
                    <a:pt x="15840" y="4800"/>
                  </a:lnTo>
                  <a:lnTo>
                    <a:pt x="11520" y="2400"/>
                  </a:lnTo>
                  <a:lnTo>
                    <a:pt x="8640" y="0"/>
                  </a:lnTo>
                  <a:lnTo>
                    <a:pt x="5760" y="0"/>
                  </a:lnTo>
                  <a:lnTo>
                    <a:pt x="2880" y="6000"/>
                  </a:lnTo>
                  <a:lnTo>
                    <a:pt x="0" y="10800"/>
                  </a:lnTo>
                  <a:lnTo>
                    <a:pt x="0" y="15600"/>
                  </a:lnTo>
                  <a:lnTo>
                    <a:pt x="2880" y="19200"/>
                  </a:lnTo>
                  <a:close/>
                  <a:moveTo>
                    <a:pt x="2880" y="14400"/>
                  </a:moveTo>
                  <a:lnTo>
                    <a:pt x="7200" y="3600"/>
                  </a:lnTo>
                  <a:lnTo>
                    <a:pt x="7200" y="2400"/>
                  </a:lnTo>
                  <a:lnTo>
                    <a:pt x="15840" y="7200"/>
                  </a:lnTo>
                  <a:lnTo>
                    <a:pt x="18720" y="10800"/>
                  </a:lnTo>
                  <a:lnTo>
                    <a:pt x="18720" y="14400"/>
                  </a:lnTo>
                  <a:lnTo>
                    <a:pt x="17280" y="16800"/>
                  </a:lnTo>
                  <a:lnTo>
                    <a:pt x="11520" y="19200"/>
                  </a:lnTo>
                  <a:lnTo>
                    <a:pt x="8640" y="19200"/>
                  </a:lnTo>
                  <a:lnTo>
                    <a:pt x="5760" y="18000"/>
                  </a:lnTo>
                  <a:lnTo>
                    <a:pt x="4320" y="16800"/>
                  </a:lnTo>
                  <a:lnTo>
                    <a:pt x="2880" y="14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9524" y="4357687"/>
              <a:ext cx="114301" cy="14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640"/>
                  </a:lnTo>
                  <a:lnTo>
                    <a:pt x="18254" y="2880"/>
                  </a:lnTo>
                  <a:lnTo>
                    <a:pt x="10952" y="0"/>
                  </a:lnTo>
                  <a:lnTo>
                    <a:pt x="3651" y="2880"/>
                  </a:lnTo>
                  <a:lnTo>
                    <a:pt x="0" y="8640"/>
                  </a:lnTo>
                  <a:lnTo>
                    <a:pt x="1825" y="14400"/>
                  </a:lnTo>
                  <a:lnTo>
                    <a:pt x="9127" y="18720"/>
                  </a:lnTo>
                  <a:lnTo>
                    <a:pt x="16428" y="21600"/>
                  </a:lnTo>
                  <a:lnTo>
                    <a:pt x="21600" y="21600"/>
                  </a:lnTo>
                  <a:close/>
                  <a:moveTo>
                    <a:pt x="7301" y="4320"/>
                  </a:moveTo>
                  <a:lnTo>
                    <a:pt x="16428" y="4320"/>
                  </a:lnTo>
                  <a:lnTo>
                    <a:pt x="18254" y="10080"/>
                  </a:lnTo>
                  <a:lnTo>
                    <a:pt x="18254" y="18720"/>
                  </a:lnTo>
                  <a:lnTo>
                    <a:pt x="7301" y="15840"/>
                  </a:lnTo>
                  <a:lnTo>
                    <a:pt x="3651" y="11520"/>
                  </a:lnTo>
                  <a:lnTo>
                    <a:pt x="3651" y="7200"/>
                  </a:lnTo>
                  <a:lnTo>
                    <a:pt x="7301" y="432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>
              <a:off x="79374" y="4303712"/>
              <a:ext cx="2190751" cy="61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2582E"/>
                </a:gs>
                <a:gs pos="100000">
                  <a:srgbClr val="6633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>
              <a:off x="0" y="4297362"/>
              <a:ext cx="2384426" cy="4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4612" y="4338637"/>
              <a:ext cx="2262189" cy="349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2141537" y="4224337"/>
              <a:ext cx="142876" cy="15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40" y="21600"/>
                  </a:moveTo>
                  <a:lnTo>
                    <a:pt x="18720" y="14850"/>
                  </a:lnTo>
                  <a:lnTo>
                    <a:pt x="21600" y="9450"/>
                  </a:lnTo>
                  <a:lnTo>
                    <a:pt x="18720" y="4050"/>
                  </a:lnTo>
                  <a:lnTo>
                    <a:pt x="14400" y="0"/>
                  </a:lnTo>
                  <a:lnTo>
                    <a:pt x="7200" y="1350"/>
                  </a:lnTo>
                  <a:lnTo>
                    <a:pt x="1440" y="6750"/>
                  </a:lnTo>
                  <a:lnTo>
                    <a:pt x="0" y="9450"/>
                  </a:lnTo>
                  <a:lnTo>
                    <a:pt x="1440" y="13500"/>
                  </a:lnTo>
                  <a:lnTo>
                    <a:pt x="5760" y="17550"/>
                  </a:lnTo>
                  <a:lnTo>
                    <a:pt x="11520" y="20250"/>
                  </a:lnTo>
                  <a:lnTo>
                    <a:pt x="15840" y="21600"/>
                  </a:lnTo>
                  <a:close/>
                  <a:moveTo>
                    <a:pt x="10080" y="4050"/>
                  </a:moveTo>
                  <a:lnTo>
                    <a:pt x="14400" y="4050"/>
                  </a:lnTo>
                  <a:lnTo>
                    <a:pt x="17280" y="5400"/>
                  </a:lnTo>
                  <a:lnTo>
                    <a:pt x="17280" y="10800"/>
                  </a:lnTo>
                  <a:lnTo>
                    <a:pt x="15840" y="16200"/>
                  </a:lnTo>
                  <a:lnTo>
                    <a:pt x="14400" y="17550"/>
                  </a:lnTo>
                  <a:lnTo>
                    <a:pt x="14400" y="18900"/>
                  </a:lnTo>
                  <a:lnTo>
                    <a:pt x="10080" y="16200"/>
                  </a:lnTo>
                  <a:lnTo>
                    <a:pt x="7200" y="14850"/>
                  </a:lnTo>
                  <a:lnTo>
                    <a:pt x="4320" y="9450"/>
                  </a:lnTo>
                  <a:lnTo>
                    <a:pt x="5760" y="6750"/>
                  </a:lnTo>
                  <a:lnTo>
                    <a:pt x="10080" y="405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4806949" y="3930649"/>
              <a:ext cx="114301" cy="17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000"/>
                  </a:moveTo>
                  <a:lnTo>
                    <a:pt x="3600" y="20400"/>
                  </a:lnTo>
                  <a:lnTo>
                    <a:pt x="7200" y="21600"/>
                  </a:lnTo>
                  <a:lnTo>
                    <a:pt x="14400" y="21600"/>
                  </a:lnTo>
                  <a:lnTo>
                    <a:pt x="19800" y="19200"/>
                  </a:lnTo>
                  <a:lnTo>
                    <a:pt x="21600" y="13200"/>
                  </a:lnTo>
                  <a:lnTo>
                    <a:pt x="18000" y="3600"/>
                  </a:lnTo>
                  <a:lnTo>
                    <a:pt x="12600" y="0"/>
                  </a:lnTo>
                  <a:lnTo>
                    <a:pt x="10800" y="0"/>
                  </a:lnTo>
                  <a:lnTo>
                    <a:pt x="5400" y="4800"/>
                  </a:lnTo>
                  <a:lnTo>
                    <a:pt x="1800" y="9600"/>
                  </a:lnTo>
                  <a:lnTo>
                    <a:pt x="0" y="13200"/>
                  </a:lnTo>
                  <a:lnTo>
                    <a:pt x="0" y="18000"/>
                  </a:lnTo>
                  <a:close/>
                  <a:moveTo>
                    <a:pt x="3600" y="13200"/>
                  </a:moveTo>
                  <a:lnTo>
                    <a:pt x="5400" y="9600"/>
                  </a:lnTo>
                  <a:lnTo>
                    <a:pt x="9000" y="4800"/>
                  </a:lnTo>
                  <a:lnTo>
                    <a:pt x="10800" y="3600"/>
                  </a:lnTo>
                  <a:lnTo>
                    <a:pt x="16200" y="6000"/>
                  </a:lnTo>
                  <a:lnTo>
                    <a:pt x="18000" y="9600"/>
                  </a:lnTo>
                  <a:lnTo>
                    <a:pt x="19800" y="14400"/>
                  </a:lnTo>
                  <a:lnTo>
                    <a:pt x="19800" y="16800"/>
                  </a:lnTo>
                  <a:lnTo>
                    <a:pt x="16200" y="19200"/>
                  </a:lnTo>
                  <a:lnTo>
                    <a:pt x="9000" y="20400"/>
                  </a:lnTo>
                  <a:lnTo>
                    <a:pt x="7200" y="19200"/>
                  </a:lnTo>
                  <a:lnTo>
                    <a:pt x="3600" y="18000"/>
                  </a:lnTo>
                  <a:lnTo>
                    <a:pt x="3600" y="13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2927349" y="1025524"/>
              <a:ext cx="274638" cy="4030664"/>
            </a:xfrm>
            <a:prstGeom prst="rect">
              <a:avLst/>
            </a:prstGeom>
            <a:gradFill flip="none" rotWithShape="1">
              <a:gsLst>
                <a:gs pos="0">
                  <a:srgbClr val="82582E"/>
                </a:gs>
                <a:gs pos="100000">
                  <a:srgbClr val="6633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3006724" y="663574"/>
              <a:ext cx="120651" cy="381000"/>
            </a:xfrm>
            <a:prstGeom prst="rect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2898774" y="977899"/>
              <a:ext cx="325439" cy="8255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63300"/>
                </a:gs>
                <a:gs pos="100000">
                  <a:srgbClr val="82582E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3035299" y="638174"/>
              <a:ext cx="400051" cy="250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29" y="1151"/>
                  </a:lnTo>
                  <a:lnTo>
                    <a:pt x="1029" y="822"/>
                  </a:lnTo>
                  <a:lnTo>
                    <a:pt x="0" y="164"/>
                  </a:lnTo>
                  <a:lnTo>
                    <a:pt x="6171" y="0"/>
                  </a:lnTo>
                  <a:lnTo>
                    <a:pt x="6686" y="658"/>
                  </a:lnTo>
                  <a:lnTo>
                    <a:pt x="7543" y="905"/>
                  </a:lnTo>
                </a:path>
              </a:pathLst>
            </a:custGeom>
            <a:gradFill flip="none" rotWithShape="1">
              <a:gsLst>
                <a:gs pos="0">
                  <a:srgbClr val="82582E"/>
                </a:gs>
                <a:gs pos="100000">
                  <a:srgbClr val="663300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 39"/>
            <p:cNvSpPr/>
            <p:nvPr/>
          </p:nvSpPr>
          <p:spPr>
            <a:xfrm>
              <a:off x="2817812" y="466724"/>
              <a:ext cx="503239" cy="21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05" y="0"/>
                  </a:moveTo>
                  <a:lnTo>
                    <a:pt x="15516" y="939"/>
                  </a:lnTo>
                  <a:lnTo>
                    <a:pt x="18797" y="5635"/>
                  </a:lnTo>
                  <a:lnTo>
                    <a:pt x="20780" y="1220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752" y="12209"/>
                  </a:lnTo>
                  <a:lnTo>
                    <a:pt x="3213" y="5635"/>
                  </a:lnTo>
                  <a:lnTo>
                    <a:pt x="6494" y="939"/>
                  </a:lnTo>
                  <a:lnTo>
                    <a:pt x="11005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2582E"/>
                </a:gs>
                <a:gs pos="100000">
                  <a:srgbClr val="6633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подзаголовка</a:t>
            </a:r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685800" y="53975"/>
            <a:ext cx="7772400" cy="3451225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873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57200" y="277813"/>
            <a:ext cx="6019800" cy="658018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  <a:effectLst/>
              </a:defRPr>
            </a:pPr>
            <a:r>
              <a:rPr sz="4000" b="1" cap="all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0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4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8425"/>
            <a:ext cx="8229600" cy="1501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Образец текста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Второй уровень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Третий уровень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Четвертый уровень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6652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b">
            <a:spAutoFit/>
          </a:bodyPr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1pPr>
      <a:lvl2pPr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2pPr>
      <a:lvl3pPr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3pPr>
      <a:lvl4pPr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4pPr>
      <a:lvl5pPr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5pPr>
      <a:lvl6pPr indent="457200"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6pPr>
      <a:lvl7pPr indent="914400"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7pPr>
      <a:lvl8pPr indent="1371600"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8pPr>
      <a:lvl9pPr indent="1828800" algn="ctr">
        <a:defRPr sz="4400">
          <a:solidFill>
            <a:srgbClr val="DBBD71"/>
          </a:solidFill>
          <a:effectLst>
            <a:outerShdw blurRad="38100" dist="38100" dir="2700000" rotWithShape="0">
              <a:srgbClr val="000000"/>
            </a:outerShdw>
          </a:effectLst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1pPr>
      <a:lvl2pPr marL="783771" indent="-326571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2pPr>
      <a:lvl3pPr marL="1219200" indent="-304800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3pPr>
      <a:lvl4pPr marL="1737360" indent="-365760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4pPr>
      <a:lvl5pPr marL="2194560" indent="-365760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5pPr>
      <a:lvl6pPr marL="2651760" indent="-365760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6pPr>
      <a:lvl7pPr marL="3108960" indent="-365760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7pPr>
      <a:lvl8pPr marL="3566159" indent="-365759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8pPr>
      <a:lvl9pPr marL="4023359" indent="-365759">
        <a:spcBef>
          <a:spcPts val="700"/>
        </a:spcBef>
        <a:buClr>
          <a:srgbClr val="FFCC66"/>
        </a:buClr>
        <a:buSzPct val="65000"/>
        <a:buFont typeface="Wingdings"/>
        <a:buChar char="■"/>
        <a:defRPr sz="3200"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latin typeface="Tahoma"/>
          <a:ea typeface="Tahoma"/>
          <a:cs typeface="Tahoma"/>
          <a:sym typeface="Tahoma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2"/>
          <p:cNvGrpSpPr/>
          <p:nvPr/>
        </p:nvGrpSpPr>
        <p:grpSpPr>
          <a:xfrm>
            <a:off x="179387" y="5300662"/>
            <a:ext cx="1439864" cy="1439863"/>
            <a:chOff x="0" y="0"/>
            <a:chExt cx="1439862" cy="1439862"/>
          </a:xfrm>
        </p:grpSpPr>
        <p:sp>
          <p:nvSpPr>
            <p:cNvPr id="90" name="Shape 90"/>
            <p:cNvSpPr/>
            <p:nvPr/>
          </p:nvSpPr>
          <p:spPr>
            <a:xfrm>
              <a:off x="-1" y="-1"/>
              <a:ext cx="1439864" cy="1439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b="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91" name="image2.pdf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439863" cy="1438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" name="Shape 93"/>
          <p:cNvSpPr/>
          <p:nvPr/>
        </p:nvSpPr>
        <p:spPr>
          <a:xfrm>
            <a:off x="71437" y="515937"/>
            <a:ext cx="9001126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500" b="0">
                <a:solidFill>
                  <a:srgbClr val="000000"/>
                </a:solidFill>
                <a:effectLst>
                  <a:outerShdw blurRad="38100" dist="38100" dir="2700000" rotWithShape="0">
                    <a:srgbClr val="FFFFFF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effectLst/>
              </a:defRPr>
            </a:pPr>
            <a:r>
              <a:rPr lang="ru-RU" sz="4500" smtClean="0">
                <a:effectLst>
                  <a:outerShdw blurRad="38100" dist="38100" dir="2700000" rotWithShape="0">
                    <a:srgbClr val="FFFFFF"/>
                  </a:outerShdw>
                </a:effectLst>
              </a:rPr>
              <a:t>Опыт </a:t>
            </a:r>
            <a:r>
              <a:rPr sz="4500" smtClean="0">
                <a:effectLst>
                  <a:outerShdw blurRad="38100" dist="38100" dir="2700000" rotWithShape="0">
                    <a:srgbClr val="FFFFFF"/>
                  </a:outerShdw>
                </a:effectLst>
              </a:rPr>
              <a:t>медицинской </a:t>
            </a:r>
            <a:r>
              <a:rPr sz="4500">
                <a:effectLst>
                  <a:outerShdw blurRad="38100" dist="38100" dir="2700000" rotWithShape="0">
                    <a:srgbClr val="FFFFFF"/>
                  </a:outerShdw>
                </a:effectLst>
              </a:rPr>
              <a:t>реабилитации пациентов с профессиональными заболеваниями на базе    Центра реабилитации ФСС РФ «Омский»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</a:t>
            </a:fld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10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Направления медицинской реабилитации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sz="3100"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Профессиональные заболевания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100"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Последствия травм на производстве в раннем восстановительном и отдаленном периодах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35</a:t>
            </a:r>
          </a:p>
        </p:txBody>
      </p:sp>
      <p:pic>
        <p:nvPicPr>
          <p:cNvPr id="7" name="image81.jpg" descr="1-4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8786874" cy="5929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35</a:t>
            </a:r>
          </a:p>
        </p:txBody>
      </p:sp>
      <p:pic>
        <p:nvPicPr>
          <p:cNvPr id="6" name="image90.jpg" descr="201508061340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360" y="214290"/>
            <a:ext cx="4938504" cy="3286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81.jpg" descr="1-4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00496" y="3571876"/>
            <a:ext cx="4906915" cy="3074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17</a:t>
            </a:r>
          </a:p>
        </p:txBody>
      </p:sp>
      <p:pic>
        <p:nvPicPr>
          <p:cNvPr id="128" name="image23.jpg" descr="IMG_7803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5364163" cy="3576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24.jpg" descr="KAE_5482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11637" y="3573462"/>
            <a:ext cx="4932363" cy="3284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19</a:t>
            </a:r>
          </a:p>
        </p:txBody>
      </p:sp>
      <p:pic>
        <p:nvPicPr>
          <p:cNvPr id="137" name="image28.jpg" descr="IMG_7812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71868" y="3429000"/>
            <a:ext cx="5364163" cy="3335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9.jpg" descr="vlcsnap-2016-04-07-12h37m30s500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214290"/>
            <a:ext cx="5651500" cy="3179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</a:t>
            </a:r>
          </a:p>
        </p:txBody>
      </p:sp>
      <p:pic>
        <p:nvPicPr>
          <p:cNvPr id="4" name="Рисунок 3" descr="KAE_56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429156" cy="2947221"/>
          </a:xfrm>
          <a:prstGeom prst="rect">
            <a:avLst/>
          </a:prstGeom>
        </p:spPr>
      </p:pic>
      <p:pic>
        <p:nvPicPr>
          <p:cNvPr id="5" name="Рисунок 4" descr="KAE_5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8"/>
            <a:ext cx="4464641" cy="2970832"/>
          </a:xfrm>
          <a:prstGeom prst="rect">
            <a:avLst/>
          </a:prstGeom>
        </p:spPr>
      </p:pic>
      <p:pic>
        <p:nvPicPr>
          <p:cNvPr id="6" name="Рисунок 5" descr="DSC_3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714356"/>
            <a:ext cx="3372389" cy="50720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16</a:t>
            </a:fld>
            <a:endParaRPr sz="1200">
              <a:solidFill>
                <a:srgbClr val="FFFFFF"/>
              </a:solidFill>
            </a:endParaRPr>
          </a:p>
        </p:txBody>
      </p:sp>
      <p:graphicFrame>
        <p:nvGraphicFramePr>
          <p:cNvPr id="109" name="Chart 109"/>
          <p:cNvGraphicFramePr/>
          <p:nvPr/>
        </p:nvGraphicFramePr>
        <p:xfrm>
          <a:off x="142844" y="571480"/>
          <a:ext cx="8531120" cy="61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106"/>
          <p:cNvSpPr txBox="1">
            <a:spLocks/>
          </p:cNvSpPr>
          <p:nvPr/>
        </p:nvSpPr>
        <p:spPr>
          <a:xfrm>
            <a:off x="500034" y="357166"/>
            <a:ext cx="8229600" cy="900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r>
              <a:rPr kumimoji="0" lang="ru-RU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Распределение по </a:t>
            </a:r>
            <a:r>
              <a:rPr kumimoji="0" lang="ru-RU" sz="3100" b="0" i="0" u="none" strike="noStrike" kern="0" cap="none" spc="0" normalizeH="0" noProof="0" dirty="0" smtClean="0">
                <a:ln>
                  <a:noFill/>
                </a:ln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нозологии</a:t>
            </a:r>
            <a:endParaRPr kumimoji="0" lang="ru-RU" sz="3100" b="0" i="0" u="none" strike="noStrike" kern="0" cap="none" spc="0" normalizeH="0" baseline="0" noProof="0" dirty="0">
              <a:ln>
                <a:noFill/>
              </a:ln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17</a:t>
            </a:fld>
            <a:endParaRPr sz="1200">
              <a:solidFill>
                <a:srgbClr val="FFFFFF"/>
              </a:solidFill>
            </a:endParaRPr>
          </a:p>
        </p:txBody>
      </p:sp>
      <p:graphicFrame>
        <p:nvGraphicFramePr>
          <p:cNvPr id="112" name="Chart 112"/>
          <p:cNvGraphicFramePr/>
          <p:nvPr/>
        </p:nvGraphicFramePr>
        <p:xfrm>
          <a:off x="1285852" y="1428736"/>
          <a:ext cx="6629401" cy="513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106"/>
          <p:cNvSpPr txBox="1">
            <a:spLocks/>
          </p:cNvSpPr>
          <p:nvPr/>
        </p:nvSpPr>
        <p:spPr>
          <a:xfrm>
            <a:off x="428596" y="214290"/>
            <a:ext cx="8229600" cy="1328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endParaRPr kumimoji="0" lang="ru-RU" sz="3100" b="0" i="0" u="none" strike="noStrike" kern="0" cap="none" spc="0" normalizeH="0" baseline="0" noProof="0" dirty="0">
              <a:ln>
                <a:noFill/>
              </a:ln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Shape 106"/>
          <p:cNvSpPr txBox="1">
            <a:spLocks/>
          </p:cNvSpPr>
          <p:nvPr/>
        </p:nvSpPr>
        <p:spPr>
          <a:xfrm>
            <a:off x="500034" y="357166"/>
            <a:ext cx="8229600" cy="900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r>
              <a:rPr kumimoji="0" lang="ru-RU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Распределение по</a:t>
            </a:r>
            <a:r>
              <a:rPr kumimoji="0" lang="ru-RU" sz="3100" b="0" i="0" u="none" strike="noStrike" kern="0" cap="none" spc="0" normalizeH="0" noProof="0" dirty="0" smtClean="0">
                <a:ln>
                  <a:noFill/>
                </a:ln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 полу</a:t>
            </a:r>
            <a:endParaRPr kumimoji="0" lang="ru-RU" sz="3100" b="0" i="0" u="none" strike="noStrike" kern="0" cap="none" spc="0" normalizeH="0" baseline="0" noProof="0" dirty="0">
              <a:ln>
                <a:noFill/>
              </a:ln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18</a:t>
            </a:fld>
            <a:endParaRPr sz="1200">
              <a:solidFill>
                <a:srgbClr val="FFFFFF"/>
              </a:solidFill>
            </a:endParaRPr>
          </a:p>
        </p:txBody>
      </p:sp>
      <p:graphicFrame>
        <p:nvGraphicFramePr>
          <p:cNvPr id="109" name="Chart 109"/>
          <p:cNvGraphicFramePr/>
          <p:nvPr/>
        </p:nvGraphicFramePr>
        <p:xfrm>
          <a:off x="214282" y="1000108"/>
          <a:ext cx="8531120" cy="561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hape 106"/>
          <p:cNvSpPr txBox="1">
            <a:spLocks/>
          </p:cNvSpPr>
          <p:nvPr/>
        </p:nvSpPr>
        <p:spPr>
          <a:xfrm>
            <a:off x="142844" y="142852"/>
            <a:ext cx="8615394" cy="1500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r>
              <a:rPr kumimoji="0" lang="ru-RU" sz="3100" b="0" i="0" u="none" strike="noStrike" kern="0" cap="none" spc="0" normalizeH="0" baseline="0" noProof="0" dirty="0" smtClean="0">
                <a:ln>
                  <a:noFill/>
                </a:ln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uLnTx/>
                <a:uFillTx/>
                <a:latin typeface="Tahoma"/>
                <a:ea typeface="Tahoma"/>
                <a:cs typeface="Tahoma"/>
                <a:sym typeface="Tahoma"/>
              </a:rPr>
              <a:t>Эффективность реабилитации</a:t>
            </a:r>
            <a:endParaRPr kumimoji="0" lang="ru-RU" sz="3100" b="0" i="0" u="none" strike="noStrike" kern="0" cap="none" spc="0" normalizeH="0" baseline="0" noProof="0" dirty="0">
              <a:ln>
                <a:noFill/>
              </a:ln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19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428596" y="428604"/>
            <a:ext cx="8229600" cy="685792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Tx/>
              <a:buSzTx/>
              <a:buFontTx/>
              <a:buNone/>
              <a:defRPr sz="1800">
                <a:solidFill>
                  <a:srgbClr val="000000"/>
                </a:solidFill>
                <a:effectLst/>
              </a:defRPr>
            </a:pPr>
            <a:r>
              <a:rPr lang="ru-RU" sz="3100" dirty="0" smtClean="0">
                <a:solidFill>
                  <a:srgbClr val="4DA142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Объективизация результатов</a:t>
            </a:r>
            <a:endParaRPr sz="3100"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  <a:p>
            <a:pPr lvl="0">
              <a:buNone/>
              <a:defRPr sz="1800">
                <a:solidFill>
                  <a:srgbClr val="000000"/>
                </a:solidFill>
                <a:effectLst/>
              </a:defRPr>
            </a:pPr>
            <a:endParaRPr sz="3100"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</p:txBody>
      </p:sp>
      <p:pic>
        <p:nvPicPr>
          <p:cNvPr id="4" name="image33.jpg" descr="vlcsnap-2016-04-14-11h42m20s437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283" y="1214423"/>
            <a:ext cx="4357718" cy="250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57.jpg" descr="00567.MTS_snapshot_00.01_[2017.03.20_12.16.52]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14810" y="3929066"/>
            <a:ext cx="4572032" cy="2714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25" descr="ABK_41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88"/>
            <a:ext cx="45720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20" descr="NAK_64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1525" y="0"/>
            <a:ext cx="456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/>
          </p:cNvSpPr>
          <p:nvPr/>
        </p:nvSpPr>
        <p:spPr bwMode="auto">
          <a:xfrm>
            <a:off x="914400" y="1628775"/>
            <a:ext cx="7689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/>
            </a:pPr>
            <a:endParaRPr lang="ru-RU" sz="3200" b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17424" name="Rectangle 7"/>
          <p:cNvSpPr>
            <a:spLocks noChangeArrowheads="1"/>
          </p:cNvSpPr>
          <p:nvPr/>
        </p:nvSpPr>
        <p:spPr bwMode="auto">
          <a:xfrm>
            <a:off x="0" y="0"/>
            <a:ext cx="4572000" cy="1628775"/>
          </a:xfrm>
          <a:prstGeom prst="rect">
            <a:avLst/>
          </a:prstGeom>
          <a:solidFill>
            <a:srgbClr val="000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5" name="Text Box 8"/>
          <p:cNvSpPr txBox="1">
            <a:spLocks noChangeArrowheads="1"/>
          </p:cNvSpPr>
          <p:nvPr/>
        </p:nvSpPr>
        <p:spPr bwMode="auto">
          <a:xfrm>
            <a:off x="-36513" y="0"/>
            <a:ext cx="4679951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/>
              <a:t>Федеральное бюджетное учреждение</a:t>
            </a:r>
          </a:p>
          <a:p>
            <a:pPr algn="ctr">
              <a:spcBef>
                <a:spcPct val="50000"/>
              </a:spcBef>
            </a:pPr>
            <a:r>
              <a:rPr lang="ru-RU" sz="1800"/>
              <a:t>Центр реабилитации Фонда социального страхования Российской Федерации</a:t>
            </a:r>
          </a:p>
          <a:p>
            <a:pPr algn="ctr">
              <a:spcBef>
                <a:spcPct val="50000"/>
              </a:spcBef>
            </a:pPr>
            <a:r>
              <a:rPr lang="ru-RU" sz="2200"/>
              <a:t>«Омский»</a:t>
            </a:r>
            <a:endParaRPr lang="ru-RU" sz="2200"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991475" y="5778500"/>
            <a:ext cx="1152525" cy="1079500"/>
            <a:chOff x="68" y="2387"/>
            <a:chExt cx="907" cy="907"/>
          </a:xfrm>
        </p:grpSpPr>
        <p:sp>
          <p:nvSpPr>
            <p:cNvPr id="17429" name="Oval 12"/>
            <p:cNvSpPr>
              <a:spLocks noChangeArrowheads="1"/>
            </p:cNvSpPr>
            <p:nvPr/>
          </p:nvSpPr>
          <p:spPr bwMode="auto">
            <a:xfrm>
              <a:off x="68" y="2387"/>
              <a:ext cx="907" cy="90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b="0">
                <a:latin typeface="Tahoma" pitchFamily="34" charset="0"/>
              </a:endParaRPr>
            </a:p>
          </p:txBody>
        </p:sp>
        <p:graphicFrame>
          <p:nvGraphicFramePr>
            <p:cNvPr id="17420" name="Object 13"/>
            <p:cNvGraphicFramePr>
              <a:graphicFrameLocks noChangeAspect="1"/>
            </p:cNvGraphicFramePr>
            <p:nvPr/>
          </p:nvGraphicFramePr>
          <p:xfrm>
            <a:off x="68" y="2387"/>
            <a:ext cx="907" cy="906"/>
          </p:xfrm>
          <a:graphic>
            <a:graphicData uri="http://schemas.openxmlformats.org/presentationml/2006/ole">
              <p:oleObj spid="_x0000_s1026" name="CorelDRAW" r:id="rId6" imgW="3536280" imgH="3465720" progId="">
                <p:embed/>
              </p:oleObj>
            </a:graphicData>
          </a:graphic>
        </p:graphicFrame>
      </p:grpSp>
      <p:pic>
        <p:nvPicPr>
          <p:cNvPr id="17428" name="Рисунок 10" descr="октябрь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20</a:t>
            </a:fld>
            <a:endParaRPr sz="1200">
              <a:solidFill>
                <a:srgbClr val="FFFFFF"/>
              </a:solidFill>
            </a:endParaRPr>
          </a:p>
        </p:txBody>
      </p:sp>
      <p:pic>
        <p:nvPicPr>
          <p:cNvPr id="18434" name="Picture 2" descr="\\SERVER\Common\Зюзько Е.В\ФОТО\SBR_1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675" y="404664"/>
            <a:ext cx="8890821" cy="59046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21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428596" y="428604"/>
            <a:ext cx="8229600" cy="685792"/>
          </a:xfrm>
          <a:prstGeom prst="rect">
            <a:avLst/>
          </a:prstGeom>
        </p:spPr>
        <p:txBody>
          <a:bodyPr/>
          <a:lstStyle/>
          <a:p>
            <a:pPr lvl="0">
              <a:buNone/>
              <a:defRPr sz="1800">
                <a:solidFill>
                  <a:srgbClr val="000000"/>
                </a:solidFill>
                <a:effectLst/>
              </a:defRPr>
            </a:pPr>
            <a:endParaRPr sz="3100"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</p:txBody>
      </p:sp>
      <p:pic>
        <p:nvPicPr>
          <p:cNvPr id="8" name="image33.jpg" descr="vlcsnap-2016-04-14-11h42m20s4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286808" cy="628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22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428596" y="428604"/>
            <a:ext cx="8229600" cy="685792"/>
          </a:xfrm>
          <a:prstGeom prst="rect">
            <a:avLst/>
          </a:prstGeom>
        </p:spPr>
        <p:txBody>
          <a:bodyPr/>
          <a:lstStyle/>
          <a:p>
            <a:pPr lvl="0">
              <a:buNone/>
              <a:defRPr sz="1800">
                <a:solidFill>
                  <a:srgbClr val="000000"/>
                </a:solidFill>
                <a:effectLst/>
              </a:defRPr>
            </a:pPr>
            <a:endParaRPr sz="3100"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</p:txBody>
      </p:sp>
      <p:pic>
        <p:nvPicPr>
          <p:cNvPr id="8" name="image33.jpg" descr="vlcsnap-2016-04-14-11h42m20s4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501122" cy="6120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23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428596" y="428604"/>
            <a:ext cx="8229600" cy="685792"/>
          </a:xfrm>
          <a:prstGeom prst="rect">
            <a:avLst/>
          </a:prstGeom>
        </p:spPr>
        <p:txBody>
          <a:bodyPr/>
          <a:lstStyle/>
          <a:p>
            <a:pPr lvl="0">
              <a:buNone/>
              <a:defRPr sz="1800">
                <a:solidFill>
                  <a:srgbClr val="000000"/>
                </a:solidFill>
                <a:effectLst/>
              </a:defRPr>
            </a:pPr>
            <a:endParaRPr sz="3100">
              <a:solidFill>
                <a:srgbClr val="4DA142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</p:txBody>
      </p:sp>
      <p:pic>
        <p:nvPicPr>
          <p:cNvPr id="6" name="Рисунок 5" descr="NAK_6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441"/>
            <a:ext cx="9144000" cy="60831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 idx="4294967295"/>
          </p:nvPr>
        </p:nvSpPr>
        <p:spPr>
          <a:xfrm>
            <a:off x="468313" y="2708275"/>
            <a:ext cx="8497887" cy="927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400"/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4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Спасибо за внимание!!!</a:t>
            </a:r>
          </a:p>
        </p:txBody>
      </p:sp>
      <p:sp>
        <p:nvSpPr>
          <p:cNvPr id="217" name="Shape 217"/>
          <p:cNvSpPr/>
          <p:nvPr/>
        </p:nvSpPr>
        <p:spPr>
          <a:xfrm>
            <a:off x="1476374" y="6160871"/>
            <a:ext cx="748824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2800" b="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800">
                <a:solidFill>
                  <a:srgbClr val="DBBD7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Центр реабилитации ФСС РФ «Омский»</a:t>
            </a:r>
          </a:p>
        </p:txBody>
      </p:sp>
      <p:grpSp>
        <p:nvGrpSpPr>
          <p:cNvPr id="220" name="Group 220"/>
          <p:cNvGrpSpPr/>
          <p:nvPr/>
        </p:nvGrpSpPr>
        <p:grpSpPr>
          <a:xfrm>
            <a:off x="107949" y="5300662"/>
            <a:ext cx="1439866" cy="1439863"/>
            <a:chOff x="0" y="0"/>
            <a:chExt cx="1439864" cy="1439862"/>
          </a:xfrm>
        </p:grpSpPr>
        <p:sp>
          <p:nvSpPr>
            <p:cNvPr id="218" name="Shape 218"/>
            <p:cNvSpPr/>
            <p:nvPr/>
          </p:nvSpPr>
          <p:spPr>
            <a:xfrm>
              <a:off x="-1" y="-1"/>
              <a:ext cx="1439866" cy="1439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b="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19" name="image2.pdf"/>
            <p:cNvPicPr/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0" y="0"/>
              <a:ext cx="1439863" cy="1438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24</a:t>
            </a:fld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2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4294967295"/>
          </p:nvPr>
        </p:nvSpPr>
        <p:spPr>
          <a:xfrm>
            <a:off x="457200" y="800100"/>
            <a:ext cx="8229600" cy="52578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A8F21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>
                <a:solidFill>
                  <a:srgbClr val="5A8F2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Важнейшей особенностью профессиональной патологии является вовлечение в процесс патогенеза регуляторных систем организма, нарушение которых проявляется не только отдельными симптомами болезни, но и многогранным дезадаптационным синдромом, ускорением процесса естественного старения.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4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0" name="Shape 100"/>
          <p:cNvSpPr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59B27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 smtClean="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Цель</a:t>
            </a:r>
            <a:endParaRPr lang="ru-RU" sz="3200" dirty="0" smtClean="0">
              <a:solidFill>
                <a:srgbClr val="659B27"/>
              </a:solidFill>
              <a:effectLst>
                <a:outerShdw blurRad="38100" dist="38100" dir="2700000" rotWithShape="0">
                  <a:srgbClr val="000000"/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200" smtClean="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 </a:t>
            </a:r>
            <a:r>
              <a:rPr sz="320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работы реабилитационных </a:t>
            </a:r>
            <a:r>
              <a:rPr sz="3200" smtClean="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центров</a:t>
            </a:r>
            <a:r>
              <a:rPr lang="ru-RU" sz="3200" dirty="0" smtClean="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 -</a:t>
            </a:r>
            <a:r>
              <a:rPr sz="3200" smtClean="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 </a:t>
            </a:r>
            <a:r>
              <a:rPr sz="3200">
                <a:solidFill>
                  <a:srgbClr val="659B27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rPr>
              <a:t>восстановить здоровье человека, обеспечить его активное участие в жизни общества.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pPr lvl="0">
                <a:defRPr sz="1800">
                  <a:solidFill>
                    <a:srgbClr val="000000"/>
                  </a:solidFill>
                </a:defRPr>
              </a:pPr>
              <a:t>5</a:t>
            </a:fld>
            <a:endParaRPr sz="1200">
              <a:solidFill>
                <a:srgbClr val="FFFFFF"/>
              </a:solidFill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-20319" y="369727"/>
            <a:ext cx="9021476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lvl="0" defTabSz="449580">
              <a:defRPr sz="1800" b="0">
                <a:solidFill>
                  <a:srgbClr val="000000"/>
                </a:solidFill>
              </a:defRPr>
            </a:pPr>
            <a:r>
              <a:rPr lang="ru-RU" sz="2500" dirty="0" smtClean="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	З</a:t>
            </a:r>
            <a:r>
              <a:rPr sz="2500" smtClean="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адач</a:t>
            </a:r>
            <a:r>
              <a:rPr lang="ru-RU" sz="2500" dirty="0" smtClean="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sz="2500" smtClean="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500">
              <a:solidFill>
                <a:srgbClr val="3C822D"/>
              </a:solidFill>
              <a:effectLst>
                <a:outerShdw blurRad="12700" dist="12700" dir="18900000" rotWithShape="0">
                  <a:srgbClr val="276128"/>
                </a:outerShdw>
              </a:effectLst>
              <a:uFill>
                <a:solidFill/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7700" lvl="0" indent="-190500" defTabSz="449580">
              <a:buSzPct val="100000"/>
              <a:buFont typeface="Symbol"/>
              <a:buChar char="•"/>
              <a:defRPr sz="1800" b="0">
                <a:solidFill>
                  <a:srgbClr val="000000"/>
                </a:solidFill>
              </a:defRPr>
            </a:pP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восстановление функции систем органов, нарушенных в </a:t>
            </a:r>
            <a:r>
              <a:rPr sz="2500" smtClean="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результате </a:t>
            </a: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болезни или травмы;</a:t>
            </a:r>
          </a:p>
          <a:p>
            <a:pPr marL="647700" lvl="0" indent="-190500" defTabSz="449580">
              <a:buSzPct val="100000"/>
              <a:buFont typeface="Symbol"/>
              <a:buChar char="•"/>
              <a:defRPr sz="1800" b="0">
                <a:solidFill>
                  <a:srgbClr val="000000"/>
                </a:solidFill>
              </a:defRPr>
            </a:pP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полное или частичное восстановление трудоспособности больного;</a:t>
            </a:r>
          </a:p>
          <a:p>
            <a:pPr marL="647700" lvl="0" indent="-190500" defTabSz="449580">
              <a:buSzPct val="100000"/>
              <a:buFont typeface="Symbol"/>
              <a:buChar char="•"/>
              <a:defRPr sz="1800" b="0">
                <a:solidFill>
                  <a:srgbClr val="000000"/>
                </a:solidFill>
              </a:defRPr>
            </a:pP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вторичная профилактика обострения и  осложнения заболеваний; </a:t>
            </a:r>
          </a:p>
          <a:p>
            <a:pPr marL="647700" lvl="0" indent="-190500" defTabSz="449580">
              <a:buSzPct val="100000"/>
              <a:buFont typeface="Symbol"/>
              <a:buChar char="•"/>
              <a:defRPr sz="1800" b="0">
                <a:solidFill>
                  <a:srgbClr val="000000"/>
                </a:solidFill>
              </a:defRPr>
            </a:pP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восстановление адаптивных возможностей: трудовых, самообслуживания, передвижения.</a:t>
            </a:r>
          </a:p>
          <a:p>
            <a:pPr marL="647700" lvl="0" indent="-190500" defTabSz="449580">
              <a:buSzPct val="100000"/>
              <a:buFont typeface="Symbol"/>
              <a:buChar char="•"/>
              <a:defRPr sz="1800" b="0">
                <a:solidFill>
                  <a:srgbClr val="000000"/>
                </a:solidFill>
              </a:defRPr>
            </a:pP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объективная оценка результата лечения и экономического эффекта </a:t>
            </a:r>
          </a:p>
          <a:p>
            <a:pPr marL="647700" lvl="0" indent="-190500" defTabSz="449580">
              <a:buSzPct val="100000"/>
              <a:buFont typeface="Symbol"/>
              <a:buChar char="•"/>
              <a:defRPr sz="1800" b="0">
                <a:solidFill>
                  <a:srgbClr val="000000"/>
                </a:solidFill>
              </a:defRPr>
            </a:pPr>
            <a:r>
              <a:rPr sz="2500">
                <a:solidFill>
                  <a:srgbClr val="3C822D"/>
                </a:solidFill>
                <a:effectLst>
                  <a:outerShdw blurRad="12700" dist="12700" dir="18900000" rotWithShape="0">
                    <a:srgbClr val="276128"/>
                  </a:outerShdw>
                </a:effectLst>
                <a:uFill>
                  <a:solid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внедрение новых методик восстановительного лечения.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35</a:t>
            </a:r>
          </a:p>
        </p:txBody>
      </p:sp>
      <p:pic>
        <p:nvPicPr>
          <p:cNvPr id="4" name="image60.jpeg" descr="вакумед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2928958" cy="4500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58.jpg" descr="1-38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43372" y="3708042"/>
            <a:ext cx="4500594" cy="2721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4" name="Picture 2" descr="F:\Грязелечебница 2017(ФОТО)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57166"/>
            <a:ext cx="4357718" cy="2882892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54.jpg" descr="SBR_0332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2844" y="4071942"/>
            <a:ext cx="4429156" cy="266382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35</a:t>
            </a:r>
          </a:p>
        </p:txBody>
      </p:sp>
      <p:pic>
        <p:nvPicPr>
          <p:cNvPr id="4" name="image60.jpeg" descr="вакумед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2844" y="428604"/>
            <a:ext cx="4500594" cy="2500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58.jpg" descr="1-380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86314" y="2143116"/>
            <a:ext cx="4214842" cy="2643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54.jpg" descr="SBR_03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596" y="3714752"/>
            <a:ext cx="4357718" cy="278608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35</a:t>
            </a:r>
          </a:p>
        </p:txBody>
      </p:sp>
      <p:pic>
        <p:nvPicPr>
          <p:cNvPr id="4" name="image60.jpeg" descr="вакумед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596" y="285728"/>
            <a:ext cx="4339859" cy="3143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58.jpg" descr="1-38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00694" y="1357298"/>
            <a:ext cx="2857520" cy="4357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7010400" y="6588760"/>
            <a:ext cx="213360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r">
              <a:defRPr sz="1200" b="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1200"/>
              <a:t>35</a:t>
            </a:r>
          </a:p>
        </p:txBody>
      </p:sp>
      <p:pic>
        <p:nvPicPr>
          <p:cNvPr id="7" name="image81.jpg" descr="1-411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857620" y="3571876"/>
            <a:ext cx="5072098" cy="3074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34" name="Picture 2" descr="C:\Users\Sergey\Desktop\Тихоновский фото ЦР Омский\Новые\Рисунок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16632"/>
            <a:ext cx="5400600" cy="342312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663300"/>
      </a:dk1>
      <a:lt1>
        <a:srgbClr val="666666"/>
      </a:lt1>
      <a:dk2>
        <a:srgbClr val="A7A7A7"/>
      </a:dk2>
      <a:lt2>
        <a:srgbClr val="535353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8A50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6633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8A5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6633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8A50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6633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8A5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663300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154</Words>
  <Application>Microsoft Office PowerPoint</Application>
  <PresentationFormat>Экран (4:3)</PresentationFormat>
  <Paragraphs>54</Paragraphs>
  <Slides>24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Default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</dc:creator>
  <cp:lastModifiedBy>ФБУ ЦР Омский</cp:lastModifiedBy>
  <cp:revision>16</cp:revision>
  <dcterms:modified xsi:type="dcterms:W3CDTF">2018-03-28T02:39:50Z</dcterms:modified>
</cp:coreProperties>
</file>